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87" r:id="rId2"/>
    <p:sldId id="283" r:id="rId3"/>
    <p:sldId id="284" r:id="rId4"/>
    <p:sldId id="285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57">
          <p15:clr>
            <a:srgbClr val="A4A3A4"/>
          </p15:clr>
        </p15:guide>
        <p15:guide id="3" pos="7423">
          <p15:clr>
            <a:srgbClr val="A4A3A4"/>
          </p15:clr>
        </p15:guide>
        <p15:guide id="4" orient="horz" pos="42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C6CC5"/>
    <a:srgbClr val="4545C5"/>
    <a:srgbClr val="1B3656"/>
    <a:srgbClr val="061E37"/>
    <a:srgbClr val="0B233D"/>
    <a:srgbClr val="648DBA"/>
    <a:srgbClr val="BABABA"/>
    <a:srgbClr val="144B59"/>
    <a:srgbClr val="0E3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7" autoAdjust="0"/>
    <p:restoredTop sz="95061" autoAdjust="0"/>
  </p:normalViewPr>
  <p:slideViewPr>
    <p:cSldViewPr snapToGrid="0" snapToObjects="1">
      <p:cViewPr varScale="1">
        <p:scale>
          <a:sx n="101" d="100"/>
          <a:sy n="101" d="100"/>
        </p:scale>
        <p:origin x="132" y="252"/>
      </p:cViewPr>
      <p:guideLst>
        <p:guide orient="horz" pos="663"/>
        <p:guide pos="257"/>
        <p:guide pos="7423"/>
        <p:guide orient="horz" pos="42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DDD1A4-63E9-4C41-BD0C-A6576214358F}" type="datetimeFigureOut">
              <a:rPr kumimoji="1" lang="zh-CN" altLang="en-US" smtClean="0"/>
              <a:t>2023/7/28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765C3-F77A-6D4A-A49F-194A41CA7D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85"/>
            <a:ext cx="12214136" cy="725214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160" y="6669160"/>
            <a:ext cx="12214136" cy="199000"/>
          </a:xfrm>
          <a:prstGeom prst="rect">
            <a:avLst/>
          </a:prstGeom>
          <a:solidFill>
            <a:srgbClr val="254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3215" y="0"/>
            <a:ext cx="452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7/28/2023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8F20-F945-584B-B149-8CCFBEFE16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人造天体动力学与空间态势感知导论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332619" y="1874697"/>
            <a:ext cx="9527468" cy="2676711"/>
            <a:chOff x="2916" y="2952"/>
            <a:chExt cx="15004" cy="4215"/>
          </a:xfrm>
        </p:grpSpPr>
        <p:sp>
          <p:nvSpPr>
            <p:cNvPr id="2" name="矩形 1"/>
            <p:cNvSpPr/>
            <p:nvPr/>
          </p:nvSpPr>
          <p:spPr>
            <a:xfrm>
              <a:off x="3279" y="4265"/>
              <a:ext cx="14400" cy="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Aft>
                  <a:spcPts val="0"/>
                </a:spcAft>
              </a:pPr>
              <a:r>
                <a:rPr lang="en-US" altLang="zh-CN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00 </a:t>
              </a:r>
              <a:r>
                <a:rPr lang="zh-CN" altLang="en-US" sz="4400" b="1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400" y="3462"/>
              <a:ext cx="14028" cy="3212"/>
            </a:xfrm>
            <a:prstGeom prst="rect">
              <a:avLst/>
            </a:prstGeom>
            <a:noFill/>
            <a:ln w="31750">
              <a:solidFill>
                <a:srgbClr val="061E3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44B59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192" y="3196"/>
              <a:ext cx="725" cy="725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6973" y="6182"/>
              <a:ext cx="641" cy="708"/>
            </a:xfrm>
            <a:prstGeom prst="rect">
              <a:avLst/>
            </a:prstGeom>
            <a:solidFill>
              <a:srgbClr val="648DBA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7279" y="6459"/>
              <a:ext cx="641" cy="708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916" y="2952"/>
              <a:ext cx="725" cy="725"/>
            </a:xfrm>
            <a:prstGeom prst="rect">
              <a:avLst/>
            </a:prstGeom>
            <a:solidFill>
              <a:srgbClr val="1B3656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7D61BD62-F9ED-7C91-36AD-8EEED2E8F60F}"/>
              </a:ext>
            </a:extLst>
          </p:cNvPr>
          <p:cNvSpPr/>
          <p:nvPr/>
        </p:nvSpPr>
        <p:spPr>
          <a:xfrm>
            <a:off x="8085659" y="5483605"/>
            <a:ext cx="3432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林厚源</a:t>
            </a:r>
            <a:endParaRPr lang="en-US" altLang="zh-CN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  <a:p>
            <a:pPr fontAlgn="auto">
              <a:spcAft>
                <a:spcPts val="0"/>
              </a:spcAft>
            </a:pPr>
            <a:r>
              <a:rPr lang="en-US" altLang="zh-CN" sz="24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linhouyuan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@</a:t>
            </a:r>
            <a:r>
              <a:rPr lang="en-GB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ustc.edu.cn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5764" y="888303"/>
            <a:ext cx="11376025" cy="575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：天球概念与时间系统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02-03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：地心坐标系统及相互转换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：站心坐标系和观测几何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05-06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：人造天体运动方程与二体问题积分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：限制性三体问题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08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：受摄二体问题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：几种主要摄动的计算及摄动解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：大气阻力摄动，大气密度模型，陨落预报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：轨道类型、动力学特征及轨道转移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：初轨确定和精密定轨原理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：轨道误差和碰撞概率计算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：空间目标编目与空间碎片环境模型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人造天体旋转动力学</a:t>
            </a:r>
          </a:p>
          <a:p>
            <a:pPr marL="342900" indent="-342900" fontAlgn="auto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：空间态势感知概念与特性测量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课程内容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C5E9A1-F7B2-A10C-389E-5A138981E716}"/>
              </a:ext>
            </a:extLst>
          </p:cNvPr>
          <p:cNvSpPr/>
          <p:nvPr/>
        </p:nvSpPr>
        <p:spPr>
          <a:xfrm>
            <a:off x="9440590" y="1052513"/>
            <a:ext cx="2457314" cy="461665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入门：知识点浅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 descr="困惑的脸轮廓 纯色填充">
            <a:extLst>
              <a:ext uri="{FF2B5EF4-FFF2-40B4-BE49-F238E27FC236}">
                <a16:creationId xmlns:a16="http://schemas.microsoft.com/office/drawing/2014/main" id="{11381CA8-68C6-BB6A-A700-2F23F11CF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1609" y="2505422"/>
            <a:ext cx="571360" cy="571360"/>
          </a:xfrm>
          <a:prstGeom prst="rect">
            <a:avLst/>
          </a:prstGeom>
        </p:spPr>
      </p:pic>
      <p:pic>
        <p:nvPicPr>
          <p:cNvPr id="10" name="图形 9" descr="眩晕的脸轮廓 纯色填充">
            <a:extLst>
              <a:ext uri="{FF2B5EF4-FFF2-40B4-BE49-F238E27FC236}">
                <a16:creationId xmlns:a16="http://schemas.microsoft.com/office/drawing/2014/main" id="{C48DD813-BA21-FDC6-609F-BF40701DB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1609" y="3573069"/>
            <a:ext cx="571360" cy="571360"/>
          </a:xfrm>
          <a:prstGeom prst="rect">
            <a:avLst/>
          </a:prstGeom>
        </p:spPr>
      </p:pic>
      <p:pic>
        <p:nvPicPr>
          <p:cNvPr id="12" name="图形 11" descr="紧张的脸轮廓 纯色填充">
            <a:extLst>
              <a:ext uri="{FF2B5EF4-FFF2-40B4-BE49-F238E27FC236}">
                <a16:creationId xmlns:a16="http://schemas.microsoft.com/office/drawing/2014/main" id="{612E488C-1DBE-817E-A7AE-34BE5815D2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41609" y="3039246"/>
            <a:ext cx="571360" cy="57136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B4CD1C4-3CE2-FF71-EC41-3BD9E98D3D6E}"/>
              </a:ext>
            </a:extLst>
          </p:cNvPr>
          <p:cNvSpPr/>
          <p:nvPr/>
        </p:nvSpPr>
        <p:spPr>
          <a:xfrm>
            <a:off x="8312969" y="2560270"/>
            <a:ext cx="3321958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必须掌握，不懂赶紧问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4068A26-5D15-9FB1-6DB7-873A50321B50}"/>
              </a:ext>
            </a:extLst>
          </p:cNvPr>
          <p:cNvSpPr/>
          <p:nvPr/>
        </p:nvSpPr>
        <p:spPr>
          <a:xfrm>
            <a:off x="8312969" y="3100053"/>
            <a:ext cx="3041745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拓展学习，随缘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6B75B-97FF-CAB9-CC4F-4C6C7D63E5B6}"/>
              </a:ext>
            </a:extLst>
          </p:cNvPr>
          <p:cNvSpPr/>
          <p:nvPr/>
        </p:nvSpPr>
        <p:spPr>
          <a:xfrm>
            <a:off x="8319141" y="3627916"/>
            <a:ext cx="3868414" cy="461665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混个脸熟，记住我名字就行</a:t>
            </a:r>
            <a:endParaRPr 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83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4608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航天动力学引论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航天器定轨理论与应用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天体力学基础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参考坐标系及航天应用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球面天文学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空间碎片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模型与风险分析</a:t>
            </a:r>
            <a:r>
              <a:rPr lang="en-US" altLang="zh-CN" sz="2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 封面标注了内容参考书目章节</a:t>
            </a:r>
            <a:endParaRPr lang="en-US" altLang="zh-CN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主要参考书目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D47741-6932-8E86-9120-D10F997D0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613" y="855323"/>
            <a:ext cx="2179840" cy="3006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0AAEC4-E2E3-2A99-CD3B-95520022D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167" y="4190413"/>
            <a:ext cx="1360576" cy="1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DFA041-BCB5-D47D-0506-8488AA228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2947" y="4190413"/>
            <a:ext cx="1132776" cy="1800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498F423-3AD7-3EC9-B650-E6DB466D7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041" y="4190413"/>
            <a:ext cx="1203026" cy="1800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4DEC76A-CB38-320F-CA70-C4BAF4D09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75" y="852609"/>
            <a:ext cx="1801953" cy="250412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26DBB21-7128-A2B1-D603-56B0CE154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024" y="4190413"/>
            <a:ext cx="1264626" cy="1800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FAE934-87D8-4C8F-8C14-7C36A2907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1778" r="3813" b="1482"/>
          <a:stretch/>
        </p:blipFill>
        <p:spPr bwMode="auto">
          <a:xfrm>
            <a:off x="10449632" y="1710651"/>
            <a:ext cx="1591345" cy="2151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3BE14D-8059-A91E-0720-599DDEF4E4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91343" y="855323"/>
            <a:ext cx="1645636" cy="25346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01DCE3E-539F-BC67-FBB3-E5E2D61D4FE5}"/>
              </a:ext>
            </a:extLst>
          </p:cNvPr>
          <p:cNvSpPr txBox="1"/>
          <p:nvPr/>
        </p:nvSpPr>
        <p:spPr>
          <a:xfrm>
            <a:off x="650839" y="6136814"/>
            <a:ext cx="60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*下载地址：</a:t>
            </a:r>
            <a:r>
              <a:rPr lang="en-GB" altLang="zh-CN" b="1" dirty="0">
                <a:solidFill>
                  <a:srgbClr val="0000FF"/>
                </a:solidFill>
              </a:rPr>
              <a:t>https://git.nddc.pmo.ac.cn/linhouyuan/DAOSSA</a:t>
            </a:r>
            <a:endParaRPr lang="zh-CN" altLang="en-US" b="1" dirty="0">
              <a:solidFill>
                <a:srgbClr val="0000FF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D59662-8896-5F06-38DF-B798410D3510}"/>
              </a:ext>
            </a:extLst>
          </p:cNvPr>
          <p:cNvSpPr/>
          <p:nvPr/>
        </p:nvSpPr>
        <p:spPr>
          <a:xfrm>
            <a:off x="2506783" y="1596276"/>
            <a:ext cx="29044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1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如无特指，本课内的“书”就指这本</a:t>
            </a:r>
            <a:endParaRPr lang="zh-CN" sz="11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8314D9-2348-9D7E-625E-33952EFDD8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23365" y="4010413"/>
            <a:ext cx="1386361" cy="216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299480E-1AE5-DA72-BD5E-B851B90B4A4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99046" y="1770357"/>
            <a:ext cx="1479691" cy="208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5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987" y="1052513"/>
            <a:ext cx="11376025" cy="5208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课上：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板书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讨论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lvl="0" indent="-342900" algn="l" fontAlgn="auto">
              <a:lnSpc>
                <a:spcPct val="15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课后：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自己推公式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考核：实习报告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基本概念应用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作不同时间系统的演化图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坐标转换矩阵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判断目标可见性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5-6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轨道预报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初轨计算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12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碰撞概率计算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目标识别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10%</a:t>
            </a: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F1D8F20-F945-584B-B149-8CCFBEFE168A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790954" y="4616619"/>
            <a:ext cx="5113138" cy="1920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本课程的教学主战场在课后</a:t>
            </a:r>
            <a:endParaRPr lang="zh-CN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Aft>
                <a:spcPts val="0"/>
              </a:spcAft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随时提问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已交报告可以修改后重交</a:t>
            </a:r>
            <a:endParaRPr lang="en-US" altLang="zh-CN" sz="20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（建议用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，可以提交代码方便我修改）</a:t>
            </a:r>
            <a:endParaRPr lang="en-US" altLang="zh-CN" sz="16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0" y="0"/>
            <a:ext cx="12187555" cy="7112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授课方式和考核方式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675E23-F6CF-CF0B-2B20-DA324CF7D2BE}"/>
              </a:ext>
            </a:extLst>
          </p:cNvPr>
          <p:cNvSpPr/>
          <p:nvPr/>
        </p:nvSpPr>
        <p:spPr>
          <a:xfrm>
            <a:off x="5971965" y="2414895"/>
            <a:ext cx="4517797" cy="830997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所有操作流程都在教材或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fontAlgn="auto">
              <a:spcAft>
                <a:spcPts val="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报告要求给出中间过程和数据</a:t>
            </a:r>
            <a:endParaRPr 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9DE590-E5EB-8591-9383-D352B1616C0F}"/>
              </a:ext>
            </a:extLst>
          </p:cNvPr>
          <p:cNvSpPr/>
          <p:nvPr/>
        </p:nvSpPr>
        <p:spPr>
          <a:xfrm>
            <a:off x="5340815" y="4027606"/>
            <a:ext cx="3668714" cy="338554"/>
          </a:xfrm>
          <a:prstGeom prst="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★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需要具备很多基本子程序，提前准备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010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数学物理科学部 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数学物理科学部 模板</Template>
  <TotalTime>33163</TotalTime>
  <Words>384</Words>
  <Application>Microsoft Office PowerPoint</Application>
  <PresentationFormat>宽屏</PresentationFormat>
  <Paragraphs>55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等线</vt:lpstr>
      <vt:lpstr>华文行楷</vt:lpstr>
      <vt:lpstr>微软雅黑</vt:lpstr>
      <vt:lpstr>Arial</vt:lpstr>
      <vt:lpstr>Calibri</vt:lpstr>
      <vt:lpstr>Times New Roman</vt:lpstr>
      <vt:lpstr>数学物理科学部 模板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Lin Hou-Yuan</cp:lastModifiedBy>
  <cp:revision>231</cp:revision>
  <dcterms:created xsi:type="dcterms:W3CDTF">2022-10-24T14:28:29Z</dcterms:created>
  <dcterms:modified xsi:type="dcterms:W3CDTF">2023-07-30T16:54:28Z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2052-4.6.1.7467</vt:lpwstr>
  </property>
</Properties>
</file>

<file path=docProps/thumbnail.jpeg>
</file>